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26AD1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26AD1"/>
        </a:fontRef>
        <a:srgbClr val="026AD1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D4D4D4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381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381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26AD1"/>
        </a:fontRef>
        <a:srgbClr val="026AD1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381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381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26AD1"/>
        </a:fontRef>
        <a:srgbClr val="026AD1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381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381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26AD1"/>
        </a:fontRef>
        <a:srgbClr val="026A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AF7"/>
          </a:solidFill>
        </a:fill>
      </a:tcStyle>
    </a:wholeTbl>
    <a:band2H>
      <a:tcTxStyle/>
      <a:tcStyle>
        <a:tcBdr/>
        <a:fill>
          <a:solidFill>
            <a:srgbClr val="D1D0CF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26AD1"/>
        </a:fontRef>
        <a:srgbClr val="026A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26AD1"/>
              </a:solidFill>
              <a:prstDash val="solid"/>
              <a:round/>
            </a:ln>
          </a:top>
          <a:bottom>
            <a:ln w="25400" cap="flat">
              <a:solidFill>
                <a:srgbClr val="026AD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1D0CF"/>
          </a:solidFill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26AD1"/>
              </a:solidFill>
              <a:prstDash val="solid"/>
              <a:round/>
            </a:ln>
          </a:top>
          <a:bottom>
            <a:ln w="25400" cap="flat">
              <a:solidFill>
                <a:srgbClr val="026AD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26AD1"/>
        </a:fontRef>
        <a:srgbClr val="026AD1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CAD3EE"/>
          </a:solidFill>
        </a:fill>
      </a:tcStyle>
    </a:wholeTbl>
    <a:band2H>
      <a:tcTxStyle/>
      <a:tcStyle>
        <a:tcBdr/>
        <a:fill>
          <a:solidFill>
            <a:srgbClr val="E6EAF7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026AD1"/>
          </a:solidFill>
        </a:fill>
      </a:tcStyle>
    </a:firstCol>
    <a:la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381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026AD1"/>
          </a:solidFill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381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026AD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D1D0C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solidFill>
            <a:srgbClr val="D1D0CF">
              <a:alpha val="20000"/>
            </a:srgbClr>
          </a:solidFill>
        </a:fill>
      </a:tcStyle>
    </a:firstCol>
    <a:la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50800" cap="flat">
              <a:solidFill>
                <a:srgbClr val="D1D0CF"/>
              </a:solidFill>
              <a:prstDash val="solid"/>
              <a:round/>
            </a:ln>
          </a:top>
          <a:bottom>
            <a:ln w="127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D1D0CF"/>
        </a:fontRef>
        <a:srgbClr val="D1D0CF"/>
      </a:tcTxStyle>
      <a:tcStyle>
        <a:tcBdr>
          <a:left>
            <a:ln w="12700" cap="flat">
              <a:solidFill>
                <a:srgbClr val="D1D0CF"/>
              </a:solidFill>
              <a:prstDash val="solid"/>
              <a:round/>
            </a:ln>
          </a:left>
          <a:right>
            <a:ln w="12700" cap="flat">
              <a:solidFill>
                <a:srgbClr val="D1D0CF"/>
              </a:solidFill>
              <a:prstDash val="solid"/>
              <a:round/>
            </a:ln>
          </a:right>
          <a:top>
            <a:ln w="12700" cap="flat">
              <a:solidFill>
                <a:srgbClr val="D1D0CF"/>
              </a:solidFill>
              <a:prstDash val="solid"/>
              <a:round/>
            </a:ln>
          </a:top>
          <a:bottom>
            <a:ln w="25400" cap="flat">
              <a:solidFill>
                <a:srgbClr val="D1D0CF"/>
              </a:solidFill>
              <a:prstDash val="solid"/>
              <a:round/>
            </a:ln>
          </a:bottom>
          <a:insideH>
            <a:ln w="12700" cap="flat">
              <a:solidFill>
                <a:srgbClr val="D1D0CF"/>
              </a:solidFill>
              <a:prstDash val="solid"/>
              <a:round/>
            </a:ln>
          </a:insideH>
          <a:insideV>
            <a:ln w="12700" cap="flat">
              <a:solidFill>
                <a:srgbClr val="D1D0C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3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4800"/>
              </a:spcBef>
              <a:defRPr sz="4200"/>
            </a:lvl1pPr>
            <a:lvl2pPr marL="1481664" indent="-1481664">
              <a:spcBef>
                <a:spcPts val="4800"/>
              </a:spcBef>
              <a:defRPr sz="4200"/>
            </a:lvl2pPr>
            <a:lvl3pPr marL="1519764" indent="-1481664">
              <a:spcBef>
                <a:spcPts val="4800"/>
              </a:spcBef>
              <a:defRPr sz="4200"/>
            </a:lvl3pPr>
            <a:lvl4pPr marL="1507064" indent="-1481664">
              <a:spcBef>
                <a:spcPts val="4800"/>
              </a:spcBef>
              <a:defRPr sz="4200"/>
            </a:lvl4pPr>
            <a:lvl5pPr marL="1494364" indent="-1481664">
              <a:spcBef>
                <a:spcPts val="48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1016000" y="431800"/>
            <a:ext cx="10972800" cy="20812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97800" y="2513009"/>
            <a:ext cx="4191000" cy="6224591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800"/>
              </a:spcBef>
              <a:defRPr sz="3300"/>
            </a:lvl1pPr>
            <a:lvl2pPr marL="1164164" indent="-1164164">
              <a:spcBef>
                <a:spcPts val="3800"/>
              </a:spcBef>
              <a:defRPr sz="3300"/>
            </a:lvl2pPr>
            <a:lvl3pPr marL="1202264" indent="-1164164">
              <a:spcBef>
                <a:spcPts val="3800"/>
              </a:spcBef>
              <a:defRPr sz="3300"/>
            </a:lvl3pPr>
            <a:lvl4pPr marL="1189564" indent="-1164164">
              <a:spcBef>
                <a:spcPts val="3800"/>
              </a:spcBef>
              <a:defRPr sz="3300"/>
            </a:lvl4pPr>
            <a:lvl5pPr marL="1176864" indent="-1164164">
              <a:spcBef>
                <a:spcPts val="3800"/>
              </a:spcBef>
              <a:defRPr sz="3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016000" y="431800"/>
            <a:ext cx="10972800" cy="20812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513009"/>
            <a:ext cx="5486400" cy="6224591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800"/>
              </a:spcBef>
              <a:defRPr sz="3300"/>
            </a:lvl1pPr>
            <a:lvl2pPr marL="1164164" indent="-1164164">
              <a:spcBef>
                <a:spcPts val="3800"/>
              </a:spcBef>
              <a:defRPr sz="3300"/>
            </a:lvl2pPr>
            <a:lvl3pPr marL="1202264" indent="-1164164">
              <a:spcBef>
                <a:spcPts val="3800"/>
              </a:spcBef>
              <a:defRPr sz="3300"/>
            </a:lvl3pPr>
            <a:lvl4pPr marL="1189564" indent="-1164164">
              <a:spcBef>
                <a:spcPts val="3800"/>
              </a:spcBef>
              <a:defRPr sz="3300"/>
            </a:lvl4pPr>
            <a:lvl5pPr marL="1176864" indent="-1164164">
              <a:spcBef>
                <a:spcPts val="3800"/>
              </a:spcBef>
              <a:defRPr sz="3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/>
          <a:lstStyle>
            <a:lvl1pPr>
              <a:defRPr sz="10500"/>
            </a:lvl1pPr>
          </a:lstStyle>
          <a:p>
            <a:r>
              <a:t>Title Text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1016000" y="431800"/>
            <a:ext cx="10972800" cy="2081216"/>
          </a:xfrm>
          <a:prstGeom prst="rect">
            <a:avLst/>
          </a:prstGeom>
          <a:effectLst/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513009"/>
            <a:ext cx="5486400" cy="6224591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800"/>
              </a:spcBef>
              <a:defRPr sz="3300"/>
            </a:lvl1pPr>
            <a:lvl2pPr marL="1164164" indent="-1164164">
              <a:spcBef>
                <a:spcPts val="3800"/>
              </a:spcBef>
              <a:defRPr sz="3300"/>
            </a:lvl2pPr>
            <a:lvl3pPr marL="1202264" indent="-1164164">
              <a:spcBef>
                <a:spcPts val="3800"/>
              </a:spcBef>
              <a:defRPr sz="3300"/>
            </a:lvl3pPr>
            <a:lvl4pPr marL="1189564" indent="-1164164">
              <a:spcBef>
                <a:spcPts val="3800"/>
              </a:spcBef>
              <a:defRPr sz="3300"/>
            </a:lvl4pPr>
            <a:lvl5pPr marL="1176864" indent="-1164164">
              <a:spcBef>
                <a:spcPts val="3800"/>
              </a:spcBef>
              <a:defRPr sz="3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016000" y="7480300"/>
            <a:ext cx="10972800" cy="1651000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/>
          <a:lstStyle>
            <a:lvl1pPr>
              <a:defRPr sz="9500"/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508000" y="0"/>
            <a:ext cx="5969000" cy="5105400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5219700"/>
            <a:ext cx="5969000" cy="4533900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/>
          <a:lstStyle>
            <a:lvl1pPr marL="342900" indent="-342900" algn="ctr">
              <a:spcBef>
                <a:spcPts val="0"/>
              </a:spcBef>
              <a:buClrTx/>
              <a:buSzPct val="100000"/>
              <a:buFontTx/>
              <a:buChar char="»"/>
              <a:defRPr sz="3600"/>
            </a:lvl1pPr>
            <a:lvl2pPr marL="609600" indent="-304800" algn="ctr">
              <a:spcBef>
                <a:spcPts val="0"/>
              </a:spcBef>
              <a:buClrTx/>
              <a:buSzPct val="100000"/>
              <a:buFontTx/>
              <a:buChar char="–"/>
              <a:defRPr sz="3600"/>
            </a:lvl2pPr>
            <a:lvl3pPr marL="1066800" indent="-304800" algn="ctr">
              <a:spcBef>
                <a:spcPts val="0"/>
              </a:spcBef>
              <a:buClrTx/>
              <a:buSzPct val="100000"/>
              <a:buFontTx/>
              <a:buChar char="•"/>
              <a:defRPr sz="3600"/>
            </a:lvl3pPr>
            <a:lvl4pPr marL="1524000" indent="-304800" algn="ctr">
              <a:spcBef>
                <a:spcPts val="0"/>
              </a:spcBef>
              <a:buClrTx/>
              <a:buSzPct val="100000"/>
              <a:buFontTx/>
              <a:buChar char="–"/>
              <a:defRPr sz="3600"/>
            </a:lvl4pPr>
            <a:lvl5pPr marL="1981200" indent="-304800" algn="ctr">
              <a:spcBef>
                <a:spcPts val="0"/>
              </a:spcBef>
              <a:buClrTx/>
              <a:buSzPct val="100000"/>
              <a:buFontTx/>
              <a:buChar char="»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16000" y="176212"/>
            <a:ext cx="10972800" cy="2592391"/>
          </a:xfrm>
          <a:prstGeom prst="rect">
            <a:avLst/>
          </a:prstGeom>
          <a:ln w="12700">
            <a:miter lim="400000"/>
          </a:ln>
          <a:effectLst>
            <a:outerShdw blurRad="63500" dist="50799" dir="3000029" rotWithShape="0">
              <a:srgbClr val="FFFFFF">
                <a:alpha val="79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768600"/>
            <a:ext cx="10972800" cy="698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3574" y="8905524"/>
            <a:ext cx="256537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>
                <a:solidFill>
                  <a:srgbClr val="2E2F3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9pPr>
    </p:titleStyle>
    <p:bodyStyle>
      <a:lvl1pPr marL="635000" marR="0" indent="-635000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Pct val="62000"/>
        <a:buFont typeface="Type Embellishments One LET Embellishments One LET Plain:1.0"/>
        <a:buChar char="n"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1pPr>
      <a:lvl2pPr marL="1199444" marR="0" indent="-1199444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Pct val="62000"/>
        <a:buFont typeface="Type Embellishments One LET Embellishments One LET Plain:1.0"/>
        <a:buChar char="n"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2pPr>
      <a:lvl3pPr marL="1237544" marR="0" indent="-1199444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Pct val="62000"/>
        <a:buFont typeface="Type Embellishments One LET Embellishments One LET Plain:1.0"/>
        <a:buChar char="n"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3pPr>
      <a:lvl4pPr marL="1224844" marR="0" indent="-1199444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Pct val="62000"/>
        <a:buFont typeface="Type Embellishments One LET Embellishments One LET Plain:1.0"/>
        <a:buChar char="n"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4pPr>
      <a:lvl5pPr marL="1212144" marR="0" indent="-1199444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Pct val="62000"/>
        <a:buFont typeface="Type Embellishments One LET Embellishments One LET Plain:1.0"/>
        <a:buChar char="n"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5pPr>
      <a:lvl6pPr marL="0" marR="0" indent="0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Tx/>
        <a:buFont typeface="Type Embellishments One LET Embellishments One LET Plain:1.0"/>
        <a:buNone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6pPr>
      <a:lvl7pPr marL="0" marR="0" indent="0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Tx/>
        <a:buFont typeface="Type Embellishments One LET Embellishments One LET Plain:1.0"/>
        <a:buNone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7pPr>
      <a:lvl8pPr marL="0" marR="0" indent="0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Tx/>
        <a:buFont typeface="Type Embellishments One LET Embellishments One LET Plain:1.0"/>
        <a:buNone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8pPr>
      <a:lvl9pPr marL="0" marR="0" indent="0" algn="l" defTabSz="9144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3F3F3F"/>
        </a:buClr>
        <a:buSzTx/>
        <a:buFont typeface="Type Embellishments One LET Embellishments One LET Plain:1.0"/>
        <a:buNone/>
        <a:tabLst/>
        <a:defRPr sz="3400" b="0" i="0" u="none" strike="noStrike" cap="none" spc="0" baseline="0">
          <a:solidFill>
            <a:srgbClr val="3F3F3F"/>
          </a:solidFill>
          <a:uFillTx/>
          <a:latin typeface="Cochin"/>
          <a:ea typeface="Cochin"/>
          <a:cs typeface="Cochin"/>
          <a:sym typeface="Cochi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evitahealth.com/famous-black-people-in-foster-care" TargetMode="External"/><Relationship Id="rId2" Type="http://schemas.openxmlformats.org/officeDocument/2006/relationships/hyperlink" Target="https://www.fosterfocusmag.com/famous-foster-kids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timeoutfostering.co.uk/celebrities-who-started-life-in-foster-care/" TargetMode="External"/><Relationship Id="rId4" Type="http://schemas.openxmlformats.org/officeDocument/2006/relationships/hyperlink" Target="https://www.rd.com/list/famous-people-you-didnt-know-were-foster-kids-or-foster-parent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eeds, Wants, Wishes and Dreams"/>
          <p:cNvSpPr txBox="1">
            <a:spLocks noGrp="1"/>
          </p:cNvSpPr>
          <p:nvPr>
            <p:ph type="title" idx="4294967295"/>
          </p:nvPr>
        </p:nvSpPr>
        <p:spPr>
          <a:xfrm>
            <a:off x="972944" y="354766"/>
            <a:ext cx="10872714" cy="4759451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 anchor="b"/>
          <a:lstStyle>
            <a:lvl1pPr defTabSz="458662">
              <a:defRPr sz="7600" b="1">
                <a:solidFill>
                  <a:srgbClr val="BE284C"/>
                </a:solidFill>
              </a:defRPr>
            </a:lvl1pPr>
          </a:lstStyle>
          <a:p>
            <a:r>
              <a:t>Heroes and Role Models for My Child and               My Family</a:t>
            </a:r>
          </a:p>
        </p:txBody>
      </p:sp>
      <p:sp>
        <p:nvSpPr>
          <p:cNvPr id="140" name="Gary Shulman, MS. Ed.…"/>
          <p:cNvSpPr txBox="1">
            <a:spLocks noGrp="1"/>
          </p:cNvSpPr>
          <p:nvPr>
            <p:ph type="body" sz="half" idx="4294967295"/>
          </p:nvPr>
        </p:nvSpPr>
        <p:spPr>
          <a:xfrm>
            <a:off x="539956" y="5450421"/>
            <a:ext cx="11924888" cy="3442704"/>
          </a:xfrm>
          <a:prstGeom prst="rect">
            <a:avLst/>
          </a:prstGeom>
          <a:effectLst>
            <a:outerShdw blurRad="63500" dist="50799" dir="3000029" rotWithShape="0">
              <a:srgbClr val="FFFFFF">
                <a:alpha val="59997"/>
              </a:srgbClr>
            </a:outerShdw>
          </a:effectLst>
        </p:spPr>
        <p:txBody>
          <a:bodyPr/>
          <a:lstStyle/>
          <a:p>
            <a:pPr marL="0" indent="0" algn="ctr" defTabSz="804672">
              <a:spcBef>
                <a:spcPts val="0"/>
              </a:spcBef>
              <a:buSzTx/>
              <a:buNone/>
              <a:defRPr sz="4900" b="1">
                <a:solidFill>
                  <a:srgbClr val="7F007F"/>
                </a:solidFill>
              </a:defRPr>
            </a:pPr>
            <a:endParaRPr/>
          </a:p>
          <a:p>
            <a:pPr marL="0" indent="0" algn="ctr" defTabSz="804672">
              <a:spcBef>
                <a:spcPts val="0"/>
              </a:spcBef>
              <a:buSzTx/>
              <a:buNone/>
              <a:defRPr sz="4900" b="1">
                <a:solidFill>
                  <a:srgbClr val="7F007F"/>
                </a:solidFill>
              </a:defRPr>
            </a:pPr>
            <a:r>
              <a:t>Gary Shulman, MS. Ed.</a:t>
            </a:r>
          </a:p>
          <a:p>
            <a:pPr marL="0" indent="0" algn="ctr" defTabSz="804672">
              <a:spcBef>
                <a:spcPts val="0"/>
              </a:spcBef>
              <a:buSzTx/>
              <a:buNone/>
              <a:defRPr sz="4900" b="1">
                <a:solidFill>
                  <a:srgbClr val="7F007F"/>
                </a:solidFill>
              </a:defRPr>
            </a:pPr>
            <a:r>
              <a:t>garyshulman.jimdo.com</a:t>
            </a:r>
          </a:p>
          <a:p>
            <a:pPr marL="0" indent="0" algn="ctr" defTabSz="804672">
              <a:spcBef>
                <a:spcPts val="0"/>
              </a:spcBef>
              <a:buSzTx/>
              <a:buNone/>
              <a:defRPr sz="4900" b="1" u="sng">
                <a:solidFill>
                  <a:srgbClr val="4B277F"/>
                </a:solidFill>
                <a:uFill>
                  <a:solidFill>
                    <a:srgbClr val="009999"/>
                  </a:solidFill>
                </a:uFill>
              </a:defRPr>
            </a:pPr>
            <a:r>
              <a:t>shulman.gary@yahoo.com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resident_Franklin_Roosevelt_Polio.png" descr="President_Franklin_Roosevelt_Pol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6" y="1219327"/>
            <a:ext cx="7781940" cy="778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roosevelt-seated.gif.jpeg" descr="roosevelt-seated.g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967" y="1518701"/>
            <a:ext cx="4572006" cy="746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Abraham Lincoln.jpg" descr="Abraham Lincol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665" y="1718585"/>
            <a:ext cx="9169935" cy="7442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braham Lincoln: Bouts of severe depression throughout his life"/>
          <p:cNvSpPr txBox="1"/>
          <p:nvPr/>
        </p:nvSpPr>
        <p:spPr>
          <a:xfrm>
            <a:off x="836969" y="790378"/>
            <a:ext cx="11453849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>
                <a:solidFill>
                  <a:srgbClr val="D1085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Abraham Lincoln: </a:t>
            </a:r>
            <a:r>
              <a:rPr>
                <a:solidFill>
                  <a:schemeClr val="accent5">
                    <a:satOff val="-6843"/>
                    <a:lumOff val="-10705"/>
                  </a:schemeClr>
                </a:solidFill>
              </a:rPr>
              <a:t>Bouts of severe depression throughout his life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1 in 36 Children in the USA are born With Autism…"/>
          <p:cNvSpPr txBox="1"/>
          <p:nvPr/>
        </p:nvSpPr>
        <p:spPr>
          <a:xfrm>
            <a:off x="741577" y="258960"/>
            <a:ext cx="11521645" cy="177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800" b="1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 in 31 Children in the USA are born With Autism</a:t>
            </a:r>
          </a:p>
          <a:p>
            <a:pPr algn="ctr">
              <a:defRPr sz="3800" b="1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3800" b="1">
                <a:solidFill>
                  <a:srgbClr val="D9299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Can you think of famous people with Autism?</a:t>
            </a:r>
          </a:p>
        </p:txBody>
      </p:sp>
      <p:pic>
        <p:nvPicPr>
          <p:cNvPr id="173" name="kids-autism-misdiagnosis_orig.jpeg" descr="kids-autism-misdiagnosis_ori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013"/>
            <a:ext cx="13004802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shot 2025-02-12 at 5.13.07 PM.png" descr="Screenshot 2025-02-12 at 5.13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47" y="416787"/>
            <a:ext cx="5638804" cy="25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shot 2025-02-12 at 5.15.22 PM.png" descr="Screenshot 2025-02-12 at 5.15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29" y="3036566"/>
            <a:ext cx="6666977" cy="333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creenshot 2025-02-12 at 5.20.53 PM.png" descr="Screenshot 2025-02-12 at 5.20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645" y="3564861"/>
            <a:ext cx="4559302" cy="375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reenshot 2025-02-12 at 5.13.01 PM.png" descr="Screenshot 2025-02-12 at 5.13.0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098" y="7290413"/>
            <a:ext cx="4888678" cy="2068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Unknown.jpeg" descr="Unknown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932" y="6572680"/>
            <a:ext cx="5353407" cy="241306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e first black person to perform in the White House-Autistic and Blind"/>
          <p:cNvSpPr txBox="1"/>
          <p:nvPr/>
        </p:nvSpPr>
        <p:spPr>
          <a:xfrm>
            <a:off x="1598516" y="3587674"/>
            <a:ext cx="4195761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600" b="1"/>
            </a:pPr>
            <a:endParaRPr/>
          </a:p>
          <a:p>
            <a:pPr algn="ctr">
              <a:defRPr sz="1600" b="1"/>
            </a:pPr>
            <a:r>
              <a:t>The first black person to perform in the White House-Autistic and Blind</a:t>
            </a:r>
          </a:p>
        </p:txBody>
      </p:sp>
      <p:sp>
        <p:nvSpPr>
          <p:cNvPr id="181" name="Academy Award Winning Actor"/>
          <p:cNvSpPr txBox="1"/>
          <p:nvPr/>
        </p:nvSpPr>
        <p:spPr>
          <a:xfrm>
            <a:off x="6642233" y="3508052"/>
            <a:ext cx="1700761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500" b="1"/>
            </a:lvl1pPr>
          </a:lstStyle>
          <a:p>
            <a:r>
              <a:t>Academy Award Winning Actor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shot 2025-02-12 at 8.12.51 PM.png" descr="Screenshot 2025-02-12 at 8.12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969" y="1024508"/>
            <a:ext cx="3873502" cy="387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reenshot 2025-02-12 at 8.13.03 PM.png" descr="Screenshot 2025-02-12 at 8.13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43" y="1024508"/>
            <a:ext cx="3873504" cy="387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shot 2025-02-12 at 8.12.15 PM.png" descr="Screenshot 2025-02-12 at 8.12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369" y="4994421"/>
            <a:ext cx="3822702" cy="3835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shot 2025-02-12 at 8.12.30 PM.png" descr="Screenshot 2025-02-12 at 8.12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218" y="4956321"/>
            <a:ext cx="3810059" cy="391160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teven Spielberg"/>
          <p:cNvSpPr txBox="1"/>
          <p:nvPr/>
        </p:nvSpPr>
        <p:spPr>
          <a:xfrm>
            <a:off x="3596008" y="493235"/>
            <a:ext cx="2469276" cy="434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700" b="1">
                <a:solidFill>
                  <a:srgbClr val="CA151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Steven Spielberg</a:t>
            </a:r>
          </a:p>
        </p:txBody>
      </p:sp>
      <p:sp>
        <p:nvSpPr>
          <p:cNvPr id="188" name="Muhammad Ali"/>
          <p:cNvSpPr txBox="1"/>
          <p:nvPr/>
        </p:nvSpPr>
        <p:spPr>
          <a:xfrm>
            <a:off x="7158076" y="586515"/>
            <a:ext cx="3930287" cy="48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1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Muhammad Ali</a:t>
            </a:r>
          </a:p>
        </p:txBody>
      </p:sp>
      <p:sp>
        <p:nvSpPr>
          <p:cNvPr id="189" name="Whoopi Goldberg"/>
          <p:cNvSpPr txBox="1"/>
          <p:nvPr/>
        </p:nvSpPr>
        <p:spPr>
          <a:xfrm>
            <a:off x="3065102" y="9070447"/>
            <a:ext cx="3810011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Whoopi Goldberg</a:t>
            </a:r>
          </a:p>
        </p:txBody>
      </p:sp>
      <p:sp>
        <p:nvSpPr>
          <p:cNvPr id="190" name="Cher"/>
          <p:cNvSpPr txBox="1"/>
          <p:nvPr/>
        </p:nvSpPr>
        <p:spPr>
          <a:xfrm>
            <a:off x="7236852" y="8926234"/>
            <a:ext cx="3772735" cy="60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CA111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Cher</a:t>
            </a:r>
          </a:p>
        </p:txBody>
      </p:sp>
      <p:sp>
        <p:nvSpPr>
          <p:cNvPr id="191" name="What do they all have in common?"/>
          <p:cNvSpPr txBox="1"/>
          <p:nvPr/>
        </p:nvSpPr>
        <p:spPr>
          <a:xfrm>
            <a:off x="317274" y="3621797"/>
            <a:ext cx="2325036" cy="261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What do they all have in common?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hey all have learning disabilities"/>
          <p:cNvSpPr txBox="1"/>
          <p:nvPr/>
        </p:nvSpPr>
        <p:spPr>
          <a:xfrm>
            <a:off x="822466" y="674728"/>
            <a:ext cx="11359869" cy="860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100" b="1">
                <a:solidFill>
                  <a:schemeClr val="accent4">
                    <a:satOff val="-1335"/>
                    <a:lumOff val="-10274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They all have learning disabilities</a:t>
            </a:r>
          </a:p>
        </p:txBody>
      </p:sp>
      <p:pic>
        <p:nvPicPr>
          <p:cNvPr id="194" name="Screenshot 2025-02-12 at 8.22.08 PM.png" descr="Screenshot 2025-02-12 at 8.22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10" y="2057399"/>
            <a:ext cx="6754180" cy="7157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37" y="2420822"/>
            <a:ext cx="4186926" cy="293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Eddie-Murphy-2007.jpg.jpeg" descr="Eddie-Murphy-2007.jp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235" y="1422483"/>
            <a:ext cx="2978580" cy="425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oprah.png" descr="opra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53" y="5773780"/>
            <a:ext cx="5388627" cy="303211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Cher"/>
          <p:cNvSpPr txBox="1"/>
          <p:nvPr/>
        </p:nvSpPr>
        <p:spPr>
          <a:xfrm>
            <a:off x="398339" y="3765220"/>
            <a:ext cx="2250627" cy="90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Cher</a:t>
            </a:r>
          </a:p>
        </p:txBody>
      </p:sp>
      <p:sp>
        <p:nvSpPr>
          <p:cNvPr id="200" name="Oprah Winfrey"/>
          <p:cNvSpPr txBox="1"/>
          <p:nvPr/>
        </p:nvSpPr>
        <p:spPr>
          <a:xfrm>
            <a:off x="10217822" y="6594323"/>
            <a:ext cx="2490431" cy="12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Oprah Winfrey</a:t>
            </a:r>
          </a:p>
        </p:txBody>
      </p:sp>
      <p:sp>
        <p:nvSpPr>
          <p:cNvPr id="201" name="Eddie Murphy"/>
          <p:cNvSpPr txBox="1"/>
          <p:nvPr/>
        </p:nvSpPr>
        <p:spPr>
          <a:xfrm>
            <a:off x="10732982" y="2539407"/>
            <a:ext cx="2032034" cy="1339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Eddie Murphy</a:t>
            </a:r>
          </a:p>
        </p:txBody>
      </p:sp>
      <p:sp>
        <p:nvSpPr>
          <p:cNvPr id="202" name="What do they have in common?"/>
          <p:cNvSpPr txBox="1"/>
          <p:nvPr/>
        </p:nvSpPr>
        <p:spPr>
          <a:xfrm>
            <a:off x="440177" y="746201"/>
            <a:ext cx="6600877" cy="1362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500" b="1">
                <a:solidFill>
                  <a:srgbClr val="D10924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What do they have in common?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hey were all in the foster care system!…"/>
          <p:cNvSpPr txBox="1"/>
          <p:nvPr/>
        </p:nvSpPr>
        <p:spPr>
          <a:xfrm>
            <a:off x="614158" y="503873"/>
            <a:ext cx="11648065" cy="726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b="1">
                <a:solidFill>
                  <a:srgbClr val="D1233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They were all in the foster care system!</a:t>
            </a:r>
          </a:p>
          <a:p>
            <a:pPr algn="ctr">
              <a:defRPr sz="2900" b="1">
                <a:solidFill>
                  <a:srgbClr val="D118B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2900" b="1">
                <a:solidFill>
                  <a:srgbClr val="D118B9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There are many other famous people who were in the foster care system and became very successful in life</a:t>
            </a:r>
          </a:p>
          <a:p>
            <a:pPr algn="ctr">
              <a:defRPr sz="2900" b="1">
                <a:solidFill>
                  <a:srgbClr val="D118B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 defTabSz="457200">
              <a:defRPr sz="27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Foster Focus Magazine’s Listing:</a:t>
            </a:r>
          </a:p>
          <a:p>
            <a:pPr algn="ctr" defTabSz="457200">
              <a:defRPr sz="2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2"/>
              </a:rPr>
              <a:t>https://www.fosterfocusmag.com/famous-foster-kids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Mentor Foster Care’s Listing</a:t>
            </a:r>
          </a:p>
          <a:p>
            <a:pPr algn="ctr" defTabSz="457200">
              <a:defRPr sz="2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3"/>
              </a:rPr>
              <a:t>https://blog.sevitahealth.com/famous-black-people-in-foster-care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Reader’s Digest Listing</a:t>
            </a:r>
          </a:p>
          <a:p>
            <a:pPr algn="ctr" defTabSz="457200">
              <a:defRPr sz="2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4"/>
              </a:rPr>
              <a:t>https://www.rd.com/list/famous-people-you-didnt-know-were-foster-kids-or-foster-parents/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 defTabSz="457200">
              <a:defRPr sz="27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Time Out Listing</a:t>
            </a:r>
          </a:p>
          <a:p>
            <a:pPr algn="ctr" defTabSz="457200">
              <a:defRPr sz="27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5"/>
              </a:rPr>
              <a:t>https://www.timeoutfostering.co.uk/celebrities-who-started-life-in-foster-care/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n no way are other heroes and role models any less important…"/>
          <p:cNvSpPr txBox="1"/>
          <p:nvPr/>
        </p:nvSpPr>
        <p:spPr>
          <a:xfrm>
            <a:off x="735483" y="393426"/>
            <a:ext cx="1153383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300" b="1">
                <a:solidFill>
                  <a:srgbClr val="CA1529"/>
                </a:solidFill>
              </a:defRPr>
            </a:pPr>
            <a:r>
              <a:t>A hero does not have to be a famous person!!!</a:t>
            </a:r>
          </a:p>
          <a:p>
            <a:pPr algn="ctr">
              <a:defRPr sz="3300" b="1">
                <a:solidFill>
                  <a:srgbClr val="CA1529"/>
                </a:solidFill>
              </a:defRPr>
            </a:pPr>
            <a:endParaRPr/>
          </a:p>
          <a:p>
            <a:pPr algn="ctr">
              <a:defRPr sz="3300" b="1">
                <a:solidFill>
                  <a:srgbClr val="3935CA"/>
                </a:solidFill>
              </a:defRPr>
            </a:pPr>
            <a:r>
              <a:t>Who are other heroes and role models for the children?</a:t>
            </a:r>
          </a:p>
        </p:txBody>
      </p:sp>
      <p:pic>
        <p:nvPicPr>
          <p:cNvPr id="207" name="Jameson-Blog-5-art.jpg" descr="Jameson-Blog-5-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6" y="2240102"/>
            <a:ext cx="11828730" cy="6653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shot 2025-02-12 at 7.50.20 PM.png" descr="Screenshot 2025-02-12 at 7.50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80" y="924894"/>
            <a:ext cx="3467104" cy="360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Unknown-1.jpeg" descr="Unknown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87" y="1213273"/>
            <a:ext cx="4045273" cy="303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344" y="5588939"/>
            <a:ext cx="3289361" cy="336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Unknown-2.jpeg" descr="Unknown-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180" y="5681221"/>
            <a:ext cx="4895837" cy="2811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reation Center Staff"/>
          <p:cNvSpPr txBox="1"/>
          <p:nvPr/>
        </p:nvSpPr>
        <p:spPr>
          <a:xfrm>
            <a:off x="1540189" y="531101"/>
            <a:ext cx="4895837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700" b="1"/>
            </a:lvl1pPr>
          </a:lstStyle>
          <a:p>
            <a:r>
              <a:t>Recreation Center Staff</a:t>
            </a:r>
          </a:p>
        </p:txBody>
      </p:sp>
      <p:sp>
        <p:nvSpPr>
          <p:cNvPr id="214" name="Occupational and Physical Therapists"/>
          <p:cNvSpPr txBox="1"/>
          <p:nvPr/>
        </p:nvSpPr>
        <p:spPr>
          <a:xfrm>
            <a:off x="6726300" y="370168"/>
            <a:ext cx="5526078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/>
            </a:lvl1pPr>
          </a:lstStyle>
          <a:p>
            <a:r>
              <a:t>Occupational and Physical Therapists</a:t>
            </a:r>
          </a:p>
        </p:txBody>
      </p:sp>
      <p:sp>
        <p:nvSpPr>
          <p:cNvPr id="215" name="Doctors"/>
          <p:cNvSpPr txBox="1"/>
          <p:nvPr/>
        </p:nvSpPr>
        <p:spPr>
          <a:xfrm>
            <a:off x="1642629" y="5017415"/>
            <a:ext cx="5198670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 b="1"/>
            </a:lvl1pPr>
          </a:lstStyle>
          <a:p>
            <a:r>
              <a:t>Doctors</a:t>
            </a:r>
          </a:p>
        </p:txBody>
      </p:sp>
      <p:sp>
        <p:nvSpPr>
          <p:cNvPr id="216" name="Teachers"/>
          <p:cNvSpPr txBox="1"/>
          <p:nvPr/>
        </p:nvSpPr>
        <p:spPr>
          <a:xfrm>
            <a:off x="7433522" y="4925700"/>
            <a:ext cx="3955987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700" b="1"/>
            </a:lvl1pPr>
          </a:lstStyle>
          <a:p>
            <a:r>
              <a:t>Teachers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Who-is-my-role-model-1024x691.jpg" descr="Who-is-my-role-model-1024x6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5" y="2327388"/>
            <a:ext cx="9436090" cy="636752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Who let’s you know that you are “good enough” just being who you are?"/>
          <p:cNvSpPr txBox="1"/>
          <p:nvPr/>
        </p:nvSpPr>
        <p:spPr>
          <a:xfrm>
            <a:off x="826774" y="641688"/>
            <a:ext cx="11351252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700" b="1"/>
            </a:lvl1pPr>
          </a:lstStyle>
          <a:p>
            <a:r>
              <a:t>Who let’s you know that you are “good enough” just being who you are?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randparents"/>
          <p:cNvSpPr txBox="1"/>
          <p:nvPr/>
        </p:nvSpPr>
        <p:spPr>
          <a:xfrm>
            <a:off x="1304389" y="385130"/>
            <a:ext cx="10617767" cy="68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900" b="1"/>
            </a:lvl1pPr>
          </a:lstStyle>
          <a:p>
            <a:r>
              <a:t>Grandparents</a:t>
            </a:r>
          </a:p>
        </p:txBody>
      </p:sp>
      <p:pic>
        <p:nvPicPr>
          <p:cNvPr id="219" name="Screenshot 2025-02-12 at 8.07.01 PM.png" descr="Screenshot 2025-02-12 at 8.07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37" y="1308714"/>
            <a:ext cx="12632926" cy="7982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YOU!!!!!"/>
          <p:cNvSpPr txBox="1"/>
          <p:nvPr/>
        </p:nvSpPr>
        <p:spPr>
          <a:xfrm>
            <a:off x="1018619" y="627435"/>
            <a:ext cx="11140445" cy="103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200" b="1"/>
            </a:lvl1pPr>
          </a:lstStyle>
          <a:p>
            <a:r>
              <a:t>YOU!!!!!  100%!!!</a:t>
            </a:r>
          </a:p>
        </p:txBody>
      </p:sp>
      <p:pic>
        <p:nvPicPr>
          <p:cNvPr id="222" name="father-and-son-reading-together.jpg" descr="father-and-son-reading-toget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22" y="2120837"/>
            <a:ext cx="9207505" cy="613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he MOST important hero"/>
          <p:cNvSpPr txBox="1"/>
          <p:nvPr/>
        </p:nvSpPr>
        <p:spPr>
          <a:xfrm>
            <a:off x="745179" y="376240"/>
            <a:ext cx="11347371" cy="796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6300" b="1">
                <a:solidFill>
                  <a:srgbClr val="D115CE"/>
                </a:solidFill>
              </a:defRPr>
            </a:pPr>
            <a:r>
              <a:t>The MOST important hero</a:t>
            </a:r>
          </a:p>
          <a:p>
            <a:pPr algn="ctr">
              <a:defRPr sz="6300" b="1">
                <a:solidFill>
                  <a:srgbClr val="D115CE"/>
                </a:solidFill>
              </a:defRPr>
            </a:pPr>
            <a:endParaRPr/>
          </a:p>
          <a:p>
            <a:pPr algn="ctr">
              <a:defRPr sz="39000" b="1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t>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shot 2025-02-13 at 7.35.50 PM.png" descr="Screenshot 2025-02-13 at 7.35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70" y="1529061"/>
            <a:ext cx="8793840" cy="612260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You are my hero!"/>
          <p:cNvSpPr txBox="1"/>
          <p:nvPr/>
        </p:nvSpPr>
        <p:spPr>
          <a:xfrm>
            <a:off x="2231394" y="405574"/>
            <a:ext cx="9334397" cy="110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300" b="1">
                <a:solidFill>
                  <a:srgbClr val="D12FBF"/>
                </a:solidFill>
              </a:defRPr>
            </a:pPr>
            <a:r>
              <a:t>You are my hero!                                            </a:t>
            </a:r>
            <a:r>
              <a:rPr>
                <a:solidFill>
                  <a:srgbClr val="2A27C0"/>
                </a:solidFill>
              </a:rPr>
              <a:t>Look how far you have come-BRAVO!</a:t>
            </a:r>
          </a:p>
        </p:txBody>
      </p:sp>
      <p:sp>
        <p:nvSpPr>
          <p:cNvPr id="228" name="At the end of the day, by you making choices that support helping your child be the best person possible, that child can become their own hero."/>
          <p:cNvSpPr txBox="1"/>
          <p:nvPr/>
        </p:nvSpPr>
        <p:spPr>
          <a:xfrm>
            <a:off x="455035" y="7831335"/>
            <a:ext cx="12094730" cy="16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>
                <a:solidFill>
                  <a:srgbClr val="CA294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At the end of the day, by you making choices that support helping your child be the best person possible, that child can become their own hero.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shot 2025-02-14 at 7.51.14 PM.png" descr="Screenshot 2025-02-14 at 7.51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964744"/>
            <a:ext cx="7366001" cy="844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Famous People with Disabilities"/>
          <p:cNvSpPr txBox="1"/>
          <p:nvPr/>
        </p:nvSpPr>
        <p:spPr>
          <a:xfrm>
            <a:off x="1137881" y="362862"/>
            <a:ext cx="10323853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 b="1">
                <a:solidFill>
                  <a:schemeClr val="accent4">
                    <a:satOff val="-1335"/>
                    <a:lumOff val="-10274"/>
                  </a:schemeClr>
                </a:solidFill>
              </a:defRPr>
            </a:lvl1pPr>
          </a:lstStyle>
          <a:p>
            <a:r>
              <a:t>Famous People with Disabilities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ravo Dear Foster Parents…"/>
          <p:cNvSpPr txBox="1"/>
          <p:nvPr/>
        </p:nvSpPr>
        <p:spPr>
          <a:xfrm>
            <a:off x="864019" y="361514"/>
            <a:ext cx="11276763" cy="8617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Bravo Dear Foster Parents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Gary Shulman, MS. Ed.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Feb. 19, 2025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take into your lives the most vulnerable children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Trauma has already assaulted their soul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certainly aren’t doing it for the financial gains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do it to make them feel whole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Their difficult, traumatic journey in life 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Has been a wild roller coaster ride for sure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Until you take them into your haven of love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 offer your understanding pristine and pure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 saying you know exactly what to say or do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Disabilities often come along with the child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Sometimes you just feel like giving it all up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When that child seems uncontrollably wild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 you train, you learn you improve with each day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Some days bad, some a miraculous success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learn just who this unique child is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 realize that your life that child did bless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 this is just a pat on the back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recognition of your passion and dedication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Thank you for all that you do for these children</a:t>
            </a:r>
          </a:p>
          <a:p>
            <a:pPr algn="ctr" defTabSz="457200"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every child deserves a life of celebration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Why is it important for children, teens and young adults with disabilities to know about people with their disability who followed their passions and found success?"/>
          <p:cNvSpPr txBox="1"/>
          <p:nvPr/>
        </p:nvSpPr>
        <p:spPr>
          <a:xfrm>
            <a:off x="770790" y="522257"/>
            <a:ext cx="11238300" cy="269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400" b="1">
                <a:solidFill>
                  <a:srgbClr val="2D1ECA"/>
                </a:solidFill>
              </a:defRPr>
            </a:lvl1pPr>
          </a:lstStyle>
          <a:p>
            <a:r>
              <a:t>Why is it important for children, teens and young adults with disabilities to know about people with their disability who followed their passions and found success?</a:t>
            </a:r>
          </a:p>
        </p:txBody>
      </p:sp>
      <p:pic>
        <p:nvPicPr>
          <p:cNvPr id="146" name="RnDfH5X465zt6zMZOF5vmwXSjvIMakldWwe62vMIoOU.jpg.avif" descr="RnDfH5X465zt6zMZOF5vmwXSjvIMakldWwe62vMIoOU.jpg.av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43819"/>
            <a:ext cx="11938001" cy="615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ee it to be it: What does this mean?…"/>
          <p:cNvSpPr txBox="1"/>
          <p:nvPr/>
        </p:nvSpPr>
        <p:spPr>
          <a:xfrm>
            <a:off x="678340" y="592813"/>
            <a:ext cx="11648121" cy="767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596" indent="-228596">
              <a:buSzPct val="100000"/>
              <a:buChar char="•"/>
              <a:defRPr sz="4700" b="1">
                <a:solidFill>
                  <a:srgbClr val="254CD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  <a:r>
              <a:rPr sz="4500"/>
              <a:t>See it to be it: ??????</a:t>
            </a:r>
            <a:endParaRPr sz="4500">
              <a:solidFill>
                <a:srgbClr val="D11044"/>
              </a:solidFill>
            </a:endParaRPr>
          </a:p>
          <a:p>
            <a:pPr>
              <a:defRPr sz="4500" b="1">
                <a:solidFill>
                  <a:srgbClr val="D1104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4500">
              <a:solidFill>
                <a:srgbClr val="D11044"/>
              </a:solidFill>
            </a:endParaRPr>
          </a:p>
          <a:p>
            <a:pPr marL="228600" indent="-228600">
              <a:buSzPct val="100000"/>
              <a:buChar char="•"/>
              <a:defRPr sz="4500" b="1">
                <a:solidFill>
                  <a:srgbClr val="D11044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If you never see yourself reflected in the media, what is the message?</a:t>
            </a:r>
            <a:endParaRPr>
              <a:solidFill>
                <a:srgbClr val="2F45D1"/>
              </a:solidFill>
            </a:endParaRPr>
          </a:p>
          <a:p>
            <a:pPr marL="228600" indent="-228600">
              <a:buSzPct val="100000"/>
              <a:buChar char="•"/>
              <a:defRPr sz="4500" b="1">
                <a:solidFill>
                  <a:srgbClr val="D11044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2F45D1"/>
              </a:solidFill>
            </a:endParaRPr>
          </a:p>
          <a:p>
            <a:pPr marL="228600" indent="-228600">
              <a:buSzPct val="100000"/>
              <a:buChar char="•"/>
              <a:defRPr sz="4500" b="1">
                <a:solidFill>
                  <a:srgbClr val="D11044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  <a:r>
              <a:rPr>
                <a:solidFill>
                  <a:srgbClr val="2127D1"/>
                </a:solidFill>
              </a:rPr>
              <a:t>It gives hope when you see someone with a disability in a positive light-</a:t>
            </a:r>
            <a:r>
              <a:rPr>
                <a:solidFill>
                  <a:schemeClr val="accent4">
                    <a:satOff val="-1335"/>
                    <a:lumOff val="-10274"/>
                  </a:schemeClr>
                </a:solidFill>
              </a:rPr>
              <a:t>MUST teach this in school as just part of our history</a:t>
            </a:r>
          </a:p>
          <a:p>
            <a:pPr>
              <a:defRPr sz="4500" b="1">
                <a:solidFill>
                  <a:srgbClr val="2127D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chemeClr val="accent4">
                  <a:satOff val="-1335"/>
                  <a:lumOff val="-10274"/>
                </a:schemeClr>
              </a:solidFill>
            </a:endParaRPr>
          </a:p>
          <a:p>
            <a:pPr marL="521367" indent="-521367">
              <a:buSzPct val="100000"/>
              <a:buChar char="•"/>
              <a:defRPr sz="4500" b="1">
                <a:solidFill>
                  <a:srgbClr val="2127D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Other reasons it is important to have </a:t>
            </a:r>
            <a:r>
              <a:rPr>
                <a:solidFill>
                  <a:srgbClr val="D10D19"/>
                </a:solidFill>
              </a:rPr>
              <a:t>heroes</a:t>
            </a:r>
            <a:r>
              <a:t> and </a:t>
            </a:r>
            <a:r>
              <a:rPr>
                <a:solidFill>
                  <a:srgbClr val="D1324B"/>
                </a:solidFill>
              </a:rPr>
              <a:t>role models</a:t>
            </a:r>
            <a:r>
              <a:t> like you or your child?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et’s Explore Heroes and Role Models  with  Disabilities…"/>
          <p:cNvSpPr txBox="1"/>
          <p:nvPr/>
        </p:nvSpPr>
        <p:spPr>
          <a:xfrm>
            <a:off x="511462" y="450780"/>
            <a:ext cx="11981876" cy="840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7800" b="1">
                <a:solidFill>
                  <a:srgbClr val="BC18D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Let’s Explore Heroes and Role Models  with  Disabilities</a:t>
            </a:r>
          </a:p>
          <a:p>
            <a:pPr algn="ctr">
              <a:defRPr sz="7800" b="1">
                <a:solidFill>
                  <a:srgbClr val="BC18D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7800" b="1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Can you think of anyone that you admire who happens to have a disability?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int!"/>
          <p:cNvSpPr txBox="1"/>
          <p:nvPr/>
        </p:nvSpPr>
        <p:spPr>
          <a:xfrm>
            <a:off x="723205" y="521819"/>
            <a:ext cx="11558390" cy="112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8100" b="1">
                <a:solidFill>
                  <a:schemeClr val="accent4">
                    <a:satOff val="-1335"/>
                    <a:lumOff val="-10274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Hint!</a:t>
            </a:r>
          </a:p>
        </p:txBody>
      </p:sp>
      <p:pic>
        <p:nvPicPr>
          <p:cNvPr id="153" name="Unknown-1.jpeg" descr="Unknown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824" y="2297439"/>
            <a:ext cx="4774385" cy="4774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360_F_229617596_26R7vZ0uxPyjTUOAK8bDl3JwyxsqG5X8.jpg" descr="360_F_229617596_26R7vZ0uxPyjTUOAK8bDl3JwyxsqG5X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0" y="2259857"/>
            <a:ext cx="7534948" cy="502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shot 2025-02-12 at 4.16.49 PM.png" descr="Screenshot 2025-02-12 at 4.16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0088" y="5681336"/>
            <a:ext cx="8102664" cy="4648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ort attention span and being easily distracted…"/>
          <p:cNvSpPr txBox="1"/>
          <p:nvPr/>
        </p:nvSpPr>
        <p:spPr>
          <a:xfrm>
            <a:off x="836969" y="216526"/>
            <a:ext cx="11330862" cy="893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Short attention span 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Forgetful or losing things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Difficulty listening to or carrying out instructions</a:t>
            </a:r>
          </a:p>
          <a:p>
            <a:pPr indent="139700" algn="ctr" defTabSz="457200"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defRPr sz="3300" b="1">
                <a:solidFill>
                  <a:srgbClr val="212B32"/>
                </a:solidFill>
              </a:defRPr>
            </a:pPr>
            <a:r>
              <a:t>Difficulty organizing tasks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Fidgeting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Excessive talking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Difficulty taking turns</a:t>
            </a:r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endParaRPr/>
          </a:p>
          <a:p>
            <a:pPr indent="139700" algn="ctr" defTabSz="457200">
              <a:spcBef>
                <a:spcPts val="800"/>
              </a:spcBef>
              <a:defRPr sz="3300" b="1">
                <a:solidFill>
                  <a:srgbClr val="212B32"/>
                </a:solidFill>
              </a:defRPr>
            </a:pPr>
            <a:r>
              <a:t>Interrupting conversations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shot 2025-02-12 at 4.22.50 PM.png" descr="Screenshot 2025-02-12 at 4.22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06" y="3332355"/>
            <a:ext cx="10077588" cy="617979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imone Biles has ADHD…"/>
          <p:cNvSpPr txBox="1"/>
          <p:nvPr/>
        </p:nvSpPr>
        <p:spPr>
          <a:xfrm>
            <a:off x="1148190" y="889022"/>
            <a:ext cx="10452366" cy="237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800" b="1">
                <a:solidFill>
                  <a:srgbClr val="D1242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Simone Biles has </a:t>
            </a:r>
            <a:r>
              <a:rPr>
                <a:solidFill>
                  <a:schemeClr val="accent4">
                    <a:satOff val="-1335"/>
                    <a:lumOff val="-10274"/>
                  </a:schemeClr>
                </a:solidFill>
              </a:rPr>
              <a:t>ADHD</a:t>
            </a:r>
          </a:p>
          <a:p>
            <a:pPr algn="ctr">
              <a:defRPr sz="3800" b="1">
                <a:solidFill>
                  <a:schemeClr val="accent4">
                    <a:satOff val="-1335"/>
                    <a:lumOff val="-10274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No-it doesn’t mean your child will necessarily be an Olympic champion but wouldn’t it be great to share this with your child who also has ADHD?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an you name 2 Presidents with disabilities?…"/>
          <p:cNvSpPr txBox="1"/>
          <p:nvPr/>
        </p:nvSpPr>
        <p:spPr>
          <a:xfrm>
            <a:off x="891878" y="625964"/>
            <a:ext cx="11354242" cy="206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500" b="1">
                <a:solidFill>
                  <a:schemeClr val="accent5">
                    <a:satOff val="-6843"/>
                    <a:lumOff val="-10705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Can you name 2 Presidents with disabilities?</a:t>
            </a:r>
          </a:p>
          <a:p>
            <a:pPr algn="ctr">
              <a:defRPr sz="4500" b="1">
                <a:solidFill>
                  <a:srgbClr val="BE26D1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defRPr sz="4500" b="1">
                <a:solidFill>
                  <a:srgbClr val="BE26D1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Hints!</a:t>
            </a:r>
          </a:p>
        </p:txBody>
      </p:sp>
      <p:pic>
        <p:nvPicPr>
          <p:cNvPr id="163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29" y="3489530"/>
            <a:ext cx="5337979" cy="454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.jpeg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14" y="4004521"/>
            <a:ext cx="5710733" cy="3800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itle &amp; Subtitle">
  <a:themeElements>
    <a:clrScheme name="Title &amp; Subtitle">
      <a:dk1>
        <a:srgbClr val="D1D0CF"/>
      </a:dk1>
      <a:lt1>
        <a:srgbClr val="026AD1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&amp; Subtitl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1D0C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26AD1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26AD1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Title &amp; Subtit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&amp; Subtitl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1D0C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26AD1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26AD1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Custom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Cochin</vt:lpstr>
      <vt:lpstr>Type Embellishments One LET Embellishments One LET Plain:1.0</vt:lpstr>
      <vt:lpstr>Title &amp; Subtitle</vt:lpstr>
      <vt:lpstr>Heroes and Role Models for My Child and               My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Kelly Henderson</cp:lastModifiedBy>
  <cp:revision>1</cp:revision>
  <dcterms:modified xsi:type="dcterms:W3CDTF">2025-10-23T22:59:37Z</dcterms:modified>
</cp:coreProperties>
</file>